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811bf06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811bf0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46c68c553d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46c68c553d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6c68c553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6c68c553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6c68c553d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6c68c553d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6c68c553d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6c68c553d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46c68c553d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46c68c553d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46c68c553d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46c68c553d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46c68c553d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46c68c553d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46c68c553d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46c68c553d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46c68c553d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46c68c553d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46c68c553d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46c68c553d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6c68c553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6c68c553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46c68c553d_0_1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46c68c553d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46c68c553d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46c68c553d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46c68c553d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46c68c553d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46c68c553d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46c68c553d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46c68c553d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46c68c553d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46c68c553d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46c68c553d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46c68c553d_1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46c68c553d_1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46c68c553d_1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46c68c553d_1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46c68c553d_1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46c68c553d_1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46c68c553d_1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46c68c553d_1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46c68c553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46c68c553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46c68c553d_1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4" name="Google Shape;284;g46c68c553d_1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46c68c553d_1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46c68c553d_1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46c68c553d_1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46c68c553d_1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46c68c553d_1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46c68c553d_1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46c68c553d_1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46c68c553d_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46c68c553d_1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46c68c553d_1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46c68c553d_1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46c68c553d_1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46c68c553d_1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" name="Google Shape;338;g46c68c553d_1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46c68c553d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46c68c553d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g46c68c553d_1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Google Shape;354;g46c68c553d_1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6c68c553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6c68c553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46c68c553d_1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46c68c553d_1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46c68c553d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46c68c553d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46c68c553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46c68c553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6c68c553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6c68c553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6c68c553d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6c68c553d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46c68c553d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46c68c553d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5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9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3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4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8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5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7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6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04925"/>
            <a:ext cx="8520600" cy="259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Markov Decision Processes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 Touretzky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400"/>
              <a:t>Read R&amp;N sections 16.1-16.3 and 17.1-17.2</a:t>
            </a:r>
            <a:endParaRPr i="1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5: Monotonicity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Suppose two lotteries have the same possible outcomes A and B, but with different probabilities.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the agent prefers A to B, then it should prefer the lottery that assigns a higher probability to A (and hence a lower probability to B).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Formally, if </a:t>
            </a:r>
            <a:r>
              <a:rPr lang="en"/>
              <a:t>A ≻ B then [p, A; 1-p, B] ≻ [q, A; 1-q, B] if and only if p &gt; q.</a:t>
            </a:r>
            <a:endParaRPr/>
          </a:p>
        </p:txBody>
      </p:sp>
      <p:sp>
        <p:nvSpPr>
          <p:cNvPr id="119" name="Google Shape;119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6: Decomposability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Compound lotteries can be reduced to simpler ones using the laws of probability.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Given a compound lottery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[p, A;  1-p, [q, B; 1-q, C]]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should be indifferent between this lottery and the single equivalent lottery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[p, A;  (1-p)q, B;  (1-p)(1-q), C]</a:t>
            </a:r>
            <a:endParaRPr/>
          </a:p>
        </p:txBody>
      </p:sp>
      <p:sp>
        <p:nvSpPr>
          <p:cNvPr id="126" name="Google Shape;12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Preferences lead to utility</a:t>
            </a:r>
            <a:endParaRPr/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axioms of utility theory are really about </a:t>
            </a:r>
            <a:r>
              <a:rPr lang="en" u="sng"/>
              <a:t>preferences</a:t>
            </a:r>
            <a:r>
              <a:rPr lang="en"/>
              <a:t>. But they allow us to derive the following results.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Existence of a utility function:</a:t>
            </a:r>
            <a:r>
              <a:rPr lang="en"/>
              <a:t> </a:t>
            </a:r>
            <a:r>
              <a:rPr lang="en"/>
              <a:t>If an agent’s preferences obey the axioms, then there exists a function U such that U(A) &gt; U(B) if and only if A ≻ B, and</a:t>
            </a:r>
            <a:br>
              <a:rPr lang="en"/>
            </a:br>
            <a:r>
              <a:rPr lang="en"/>
              <a:t>U(A) = U(B) if an only if A ∼ B.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Expected utility of a lottery:</a:t>
            </a:r>
            <a:r>
              <a:rPr lang="en"/>
              <a:t> The utility of a lottery is the sum of the utilities of the outcomes weighted by their probabilities.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U([p</a:t>
            </a:r>
            <a:r>
              <a:rPr baseline="-25000" lang="en"/>
              <a:t>1</a:t>
            </a:r>
            <a:r>
              <a:rPr lang="en"/>
              <a:t>, S</a:t>
            </a:r>
            <a:r>
              <a:rPr baseline="-25000" lang="en"/>
              <a:t>1</a:t>
            </a:r>
            <a:r>
              <a:rPr lang="en"/>
              <a:t>; p</a:t>
            </a:r>
            <a:r>
              <a:rPr baseline="-25000" lang="en"/>
              <a:t>2</a:t>
            </a:r>
            <a:r>
              <a:rPr lang="en"/>
              <a:t>, S</a:t>
            </a:r>
            <a:r>
              <a:rPr baseline="-25000" lang="en"/>
              <a:t>2</a:t>
            </a:r>
            <a:r>
              <a:rPr lang="en"/>
              <a:t>; … p</a:t>
            </a:r>
            <a:r>
              <a:rPr baseline="-25000" lang="en"/>
              <a:t>n</a:t>
            </a:r>
            <a:r>
              <a:rPr lang="en"/>
              <a:t>, S</a:t>
            </a:r>
            <a:r>
              <a:rPr baseline="-25000" lang="en"/>
              <a:t>n</a:t>
            </a:r>
            <a:r>
              <a:rPr lang="en"/>
              <a:t>])  =  ∑</a:t>
            </a:r>
            <a:r>
              <a:rPr baseline="-25000" lang="en"/>
              <a:t>i</a:t>
            </a:r>
            <a:r>
              <a:rPr lang="en"/>
              <a:t> p</a:t>
            </a:r>
            <a:r>
              <a:rPr baseline="-25000" lang="en"/>
              <a:t>i</a:t>
            </a:r>
            <a:r>
              <a:rPr lang="en"/>
              <a:t> ∙ U(S</a:t>
            </a:r>
            <a:r>
              <a:rPr baseline="-25000" lang="en"/>
              <a:t>i</a:t>
            </a:r>
            <a:r>
              <a:rPr lang="en"/>
              <a:t>)</a:t>
            </a:r>
            <a:endParaRPr/>
          </a:p>
        </p:txBody>
      </p:sp>
      <p:sp>
        <p:nvSpPr>
          <p:cNvPr id="133" name="Google Shape;133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Stochastic actions are lotteries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 action a can lead to any of several successor states, based on the transition probabilities.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Therefore, every action is a lottery </a:t>
            </a:r>
            <a:r>
              <a:rPr lang="en"/>
              <a:t>[p</a:t>
            </a:r>
            <a:r>
              <a:rPr baseline="-25000" lang="en"/>
              <a:t>1</a:t>
            </a:r>
            <a:r>
              <a:rPr lang="en"/>
              <a:t>, S</a:t>
            </a:r>
            <a:r>
              <a:rPr baseline="-25000" lang="en"/>
              <a:t>1</a:t>
            </a:r>
            <a:r>
              <a:rPr lang="en"/>
              <a:t>; p</a:t>
            </a:r>
            <a:r>
              <a:rPr baseline="-25000" lang="en"/>
              <a:t>2</a:t>
            </a:r>
            <a:r>
              <a:rPr lang="en"/>
              <a:t>, S</a:t>
            </a:r>
            <a:r>
              <a:rPr baseline="-25000" lang="en"/>
              <a:t>2</a:t>
            </a:r>
            <a:r>
              <a:rPr lang="en"/>
              <a:t>; … p</a:t>
            </a:r>
            <a:r>
              <a:rPr baseline="-25000" lang="en"/>
              <a:t>n</a:t>
            </a:r>
            <a:r>
              <a:rPr lang="en"/>
              <a:t>, S</a:t>
            </a:r>
            <a:r>
              <a:rPr baseline="-25000" lang="en"/>
              <a:t>n</a:t>
            </a:r>
            <a:r>
              <a:rPr lang="en"/>
              <a:t>].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expected utility of an action is therefore ∑</a:t>
            </a:r>
            <a:r>
              <a:rPr baseline="-25000" lang="en"/>
              <a:t>i</a:t>
            </a:r>
            <a:r>
              <a:rPr lang="en"/>
              <a:t> p</a:t>
            </a:r>
            <a:r>
              <a:rPr baseline="-25000" lang="en"/>
              <a:t>i</a:t>
            </a:r>
            <a:r>
              <a:rPr lang="en"/>
              <a:t> ∙ U(S</a:t>
            </a:r>
            <a:r>
              <a:rPr baseline="-25000" lang="en"/>
              <a:t>i</a:t>
            </a:r>
            <a:r>
              <a:rPr lang="en"/>
              <a:t>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But what if we don’t know U(S</a:t>
            </a:r>
            <a:r>
              <a:rPr baseline="-25000" lang="en"/>
              <a:t>i</a:t>
            </a:r>
            <a:r>
              <a:rPr lang="en"/>
              <a:t>)?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We will now see a way to find it.</a:t>
            </a:r>
            <a:endParaRPr/>
          </a:p>
        </p:txBody>
      </p:sp>
      <p:sp>
        <p:nvSpPr>
          <p:cNvPr id="140" name="Google Shape;140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Markov Decision Processes</a:t>
            </a:r>
            <a:endParaRPr/>
          </a:p>
        </p:txBody>
      </p:sp>
      <p:sp>
        <p:nvSpPr>
          <p:cNvPr id="146" name="Google Shape;146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Sequential decision problems</a:t>
            </a:r>
            <a:endParaRPr/>
          </a:p>
        </p:txBody>
      </p:sp>
      <p:sp>
        <p:nvSpPr>
          <p:cNvPr id="152" name="Google Shape;152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agent moves from state to state.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At each time step, the agent chooses an action.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Actions move the agent to a successor state.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States have utilities.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rational agent acts so as to maximize the expected utility, i.e., maximize the reward.</a:t>
            </a:r>
            <a:endParaRPr/>
          </a:p>
        </p:txBody>
      </p:sp>
      <p:sp>
        <p:nvSpPr>
          <p:cNvPr id="153" name="Google Shape;153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Markov decision processes (MDPs)</a:t>
            </a:r>
            <a:endParaRPr/>
          </a:p>
        </p:txBody>
      </p:sp>
      <p:sp>
        <p:nvSpPr>
          <p:cNvPr id="159" name="Google Shape;159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Special case of sequential decision problems: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State is fully observable: we know what state we’re in.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System is Markovian because transition probabilities depend only on the action and the current state, not on past history. For action a, P(s’ | s, a) depends only on 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Entering a state produces a reward R(s), and rewards are additive.</a:t>
            </a:r>
            <a:br>
              <a:rPr lang="en"/>
            </a:br>
            <a:r>
              <a:rPr lang="en"/>
              <a:t>Note: the reward is momentary; it is not the same as the utility.</a:t>
            </a:r>
            <a:endParaRPr/>
          </a:p>
        </p:txBody>
      </p:sp>
      <p:sp>
        <p:nvSpPr>
          <p:cNvPr id="160" name="Google Shape;160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Utility of a state history</a:t>
            </a:r>
            <a:endParaRPr/>
          </a:p>
        </p:txBody>
      </p:sp>
      <p:sp>
        <p:nvSpPr>
          <p:cNvPr id="166" name="Google Shape;166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Since rewards are additive, we can define the utility U</a:t>
            </a:r>
            <a:r>
              <a:rPr baseline="-25000" lang="en"/>
              <a:t>h</a:t>
            </a:r>
            <a:r>
              <a:rPr lang="en"/>
              <a:t> of a state history as: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U</a:t>
            </a:r>
            <a:r>
              <a:rPr baseline="-25000" lang="en"/>
              <a:t>h</a:t>
            </a:r>
            <a:r>
              <a:rPr lang="en"/>
              <a:t>([s</a:t>
            </a:r>
            <a:r>
              <a:rPr baseline="-25000" lang="en"/>
              <a:t>0</a:t>
            </a:r>
            <a:r>
              <a:rPr lang="en"/>
              <a:t>, s</a:t>
            </a:r>
            <a:r>
              <a:rPr baseline="-25000" lang="en"/>
              <a:t>1</a:t>
            </a:r>
            <a:r>
              <a:rPr lang="en"/>
              <a:t>, s</a:t>
            </a:r>
            <a:r>
              <a:rPr baseline="-25000" lang="en"/>
              <a:t>2</a:t>
            </a:r>
            <a:r>
              <a:rPr lang="en"/>
              <a:t>, …]) = R(s</a:t>
            </a:r>
            <a:r>
              <a:rPr baseline="-25000" lang="en"/>
              <a:t>0</a:t>
            </a:r>
            <a:r>
              <a:rPr lang="en"/>
              <a:t>) + R(s</a:t>
            </a:r>
            <a:r>
              <a:rPr baseline="-25000" lang="en"/>
              <a:t>1</a:t>
            </a:r>
            <a:r>
              <a:rPr lang="en"/>
              <a:t>) + R(s</a:t>
            </a:r>
            <a:r>
              <a:rPr baseline="-25000" lang="en"/>
              <a:t>2</a:t>
            </a:r>
            <a:r>
              <a:rPr lang="en"/>
              <a:t>) + …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But if the path history is infinite, U</a:t>
            </a:r>
            <a:r>
              <a:rPr baseline="-25000" lang="en"/>
              <a:t>h</a:t>
            </a:r>
            <a:r>
              <a:rPr lang="en"/>
              <a:t> can blow up.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can instead use </a:t>
            </a:r>
            <a:r>
              <a:rPr b="1" lang="en"/>
              <a:t>exponential discounting</a:t>
            </a:r>
            <a:r>
              <a:rPr lang="en"/>
              <a:t> to limit U</a:t>
            </a:r>
            <a:r>
              <a:rPr baseline="-25000" lang="en"/>
              <a:t>h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</a:t>
            </a:r>
            <a:r>
              <a:rPr lang="en"/>
              <a:t>U</a:t>
            </a:r>
            <a:r>
              <a:rPr baseline="-25000" lang="en"/>
              <a:t>h</a:t>
            </a:r>
            <a:r>
              <a:rPr lang="en"/>
              <a:t>([s</a:t>
            </a:r>
            <a:r>
              <a:rPr baseline="-25000" lang="en"/>
              <a:t>0</a:t>
            </a:r>
            <a:r>
              <a:rPr lang="en"/>
              <a:t>, s</a:t>
            </a:r>
            <a:r>
              <a:rPr baseline="-25000" lang="en"/>
              <a:t>1</a:t>
            </a:r>
            <a:r>
              <a:rPr lang="en"/>
              <a:t>, s</a:t>
            </a:r>
            <a:r>
              <a:rPr baseline="-25000" lang="en"/>
              <a:t>2</a:t>
            </a:r>
            <a:r>
              <a:rPr lang="en"/>
              <a:t>, …]) = R(s</a:t>
            </a:r>
            <a:r>
              <a:rPr baseline="-25000" lang="en"/>
              <a:t>0</a:t>
            </a:r>
            <a:r>
              <a:rPr lang="en"/>
              <a:t>), + 𝛾R(s</a:t>
            </a:r>
            <a:r>
              <a:rPr baseline="-25000" lang="en"/>
              <a:t>1</a:t>
            </a:r>
            <a:r>
              <a:rPr lang="en"/>
              <a:t>) + 𝛾</a:t>
            </a:r>
            <a:r>
              <a:rPr baseline="30000" lang="en"/>
              <a:t>2</a:t>
            </a:r>
            <a:r>
              <a:rPr lang="en"/>
              <a:t>R(s</a:t>
            </a:r>
            <a:r>
              <a:rPr baseline="-25000" lang="en"/>
              <a:t>2</a:t>
            </a:r>
            <a:r>
              <a:rPr lang="en"/>
              <a:t>) + …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𝛾 is called the </a:t>
            </a:r>
            <a:r>
              <a:rPr b="1" lang="en"/>
              <a:t>discount factor</a:t>
            </a:r>
            <a:r>
              <a:rPr lang="en"/>
              <a:t>, where 0 &lt; 𝛾 &lt; 1.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sequential decision problem that is an MDP</a:t>
            </a:r>
            <a:endParaRPr/>
          </a:p>
        </p:txBody>
      </p:sp>
      <p:sp>
        <p:nvSpPr>
          <p:cNvPr id="173" name="Google Shape;173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74" name="Google Shape;17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1688" y="1246175"/>
            <a:ext cx="6296025" cy="3228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30"/>
          <p:cNvSpPr txBox="1"/>
          <p:nvPr/>
        </p:nvSpPr>
        <p:spPr>
          <a:xfrm>
            <a:off x="993825" y="4518725"/>
            <a:ext cx="53091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Actions = {Up, Down, Left, Right}</a:t>
            </a:r>
            <a:endParaRPr sz="2400"/>
          </a:p>
        </p:txBody>
      </p:sp>
      <p:sp>
        <p:nvSpPr>
          <p:cNvPr id="176" name="Google Shape;176;p30"/>
          <p:cNvSpPr/>
          <p:nvPr/>
        </p:nvSpPr>
        <p:spPr>
          <a:xfrm>
            <a:off x="4393775" y="1563389"/>
            <a:ext cx="427175" cy="200500"/>
          </a:xfrm>
          <a:prstGeom prst="flowChartProcess">
            <a:avLst/>
          </a:prstGeom>
          <a:solidFill>
            <a:srgbClr val="0DEE44">
              <a:alpha val="3559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30"/>
          <p:cNvSpPr/>
          <p:nvPr/>
        </p:nvSpPr>
        <p:spPr>
          <a:xfrm>
            <a:off x="4393775" y="2436461"/>
            <a:ext cx="427175" cy="200500"/>
          </a:xfrm>
          <a:prstGeom prst="flowChartProcess">
            <a:avLst/>
          </a:prstGeom>
          <a:solidFill>
            <a:srgbClr val="EE11E9">
              <a:alpha val="3559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policy when R(s) = -0.04</a:t>
            </a:r>
            <a:endParaRPr/>
          </a:p>
        </p:txBody>
      </p:sp>
      <p:sp>
        <p:nvSpPr>
          <p:cNvPr id="183" name="Google Shape;183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Go the long way around except when you’re really close to the +1 terminal state.</a:t>
            </a:r>
            <a:endParaRPr/>
          </a:p>
        </p:txBody>
      </p:sp>
      <p:sp>
        <p:nvSpPr>
          <p:cNvPr id="184" name="Google Shape;184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85" name="Google Shape;185;p31"/>
          <p:cNvPicPr preferRelativeResize="0"/>
          <p:nvPr/>
        </p:nvPicPr>
        <p:blipFill rotWithShape="1">
          <a:blip r:embed="rId3">
            <a:alphaModFix/>
          </a:blip>
          <a:srcRect b="20008" l="0" r="58813" t="11587"/>
          <a:stretch/>
        </p:blipFill>
        <p:spPr>
          <a:xfrm>
            <a:off x="2501975" y="1891350"/>
            <a:ext cx="3766101" cy="2991375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31"/>
          <p:cNvSpPr/>
          <p:nvPr/>
        </p:nvSpPr>
        <p:spPr>
          <a:xfrm>
            <a:off x="4585550" y="2949529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Intelligence as rational action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Probability theory: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Reasoning about the likelihood of situations or events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Bayes’ rule: P(a|b) = P(b|a) ∙ P(a) / P(b)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Utility theory: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Reasoning about preferences between possible outcomes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Decision theory = Probability theory + Utility theory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An  agent is “rational” if it chooses the action that yields the highest </a:t>
            </a:r>
            <a:r>
              <a:rPr lang="en" u="sng"/>
              <a:t>expected</a:t>
            </a:r>
            <a:r>
              <a:rPr lang="en"/>
              <a:t> utility, averaged over all possible outcomes of the action.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Expectations depend on the agent’s knowledge state.</a:t>
            </a:r>
            <a:endParaRPr/>
          </a:p>
        </p:txBody>
      </p:sp>
      <p:sp>
        <p:nvSpPr>
          <p:cNvPr id="62" name="Google Shape;6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policy when R(s) &lt; -1.6284</a:t>
            </a:r>
            <a:endParaRPr/>
          </a:p>
        </p:txBody>
      </p:sp>
      <p:sp>
        <p:nvSpPr>
          <p:cNvPr id="192" name="Google Shape;192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Life is too painful. Die as quickly as possible.</a:t>
            </a:r>
            <a:endParaRPr/>
          </a:p>
        </p:txBody>
      </p:sp>
      <p:sp>
        <p:nvSpPr>
          <p:cNvPr id="193" name="Google Shape;193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94" name="Google Shape;194;p32"/>
          <p:cNvPicPr preferRelativeResize="0"/>
          <p:nvPr/>
        </p:nvPicPr>
        <p:blipFill rotWithShape="1">
          <a:blip r:embed="rId3">
            <a:alphaModFix/>
          </a:blip>
          <a:srcRect b="54918" l="45953" r="29259" t="0"/>
          <a:stretch/>
        </p:blipFill>
        <p:spPr>
          <a:xfrm>
            <a:off x="2920475" y="2012975"/>
            <a:ext cx="2850700" cy="247960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32"/>
          <p:cNvSpPr/>
          <p:nvPr/>
        </p:nvSpPr>
        <p:spPr>
          <a:xfrm>
            <a:off x="4372125" y="2720929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2"/>
          <p:cNvSpPr/>
          <p:nvPr/>
        </p:nvSpPr>
        <p:spPr>
          <a:xfrm>
            <a:off x="4999161" y="3339247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policy when -0.4278 &lt; R(s) &lt; 0.850</a:t>
            </a:r>
            <a:endParaRPr/>
          </a:p>
        </p:txBody>
      </p:sp>
      <p:sp>
        <p:nvSpPr>
          <p:cNvPr id="202" name="Google Shape;202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Life is difficult.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Head for the +1 state as quickly as possible. Accept the risk of hitting the -1 state.</a:t>
            </a:r>
            <a:endParaRPr/>
          </a:p>
        </p:txBody>
      </p:sp>
      <p:sp>
        <p:nvSpPr>
          <p:cNvPr id="203" name="Google Shape;203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04" name="Google Shape;204;p33"/>
          <p:cNvPicPr preferRelativeResize="0"/>
          <p:nvPr/>
        </p:nvPicPr>
        <p:blipFill rotWithShape="1">
          <a:blip r:embed="rId3">
            <a:alphaModFix/>
          </a:blip>
          <a:srcRect b="55516" l="71027" r="0" t="0"/>
          <a:stretch/>
        </p:blipFill>
        <p:spPr>
          <a:xfrm>
            <a:off x="3086100" y="2350875"/>
            <a:ext cx="3068675" cy="2253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3"/>
          <p:cNvSpPr/>
          <p:nvPr/>
        </p:nvSpPr>
        <p:spPr>
          <a:xfrm>
            <a:off x="4694361" y="2958247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33"/>
          <p:cNvSpPr/>
          <p:nvPr/>
        </p:nvSpPr>
        <p:spPr>
          <a:xfrm>
            <a:off x="4102197" y="3567847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33"/>
          <p:cNvSpPr/>
          <p:nvPr/>
        </p:nvSpPr>
        <p:spPr>
          <a:xfrm>
            <a:off x="4700819" y="3567847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policy when -0.0221 &lt; R(s) &lt; 0</a:t>
            </a:r>
            <a:endParaRPr/>
          </a:p>
        </p:txBody>
      </p:sp>
      <p:sp>
        <p:nvSpPr>
          <p:cNvPr id="213" name="Google Shape;213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Life is tolerable. Avoid the -1 state at all costs.</a:t>
            </a:r>
            <a:endParaRPr/>
          </a:p>
        </p:txBody>
      </p:sp>
      <p:sp>
        <p:nvSpPr>
          <p:cNvPr id="214" name="Google Shape;214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15" name="Google Shape;215;p34"/>
          <p:cNvPicPr preferRelativeResize="0"/>
          <p:nvPr/>
        </p:nvPicPr>
        <p:blipFill rotWithShape="1">
          <a:blip r:embed="rId3">
            <a:alphaModFix/>
          </a:blip>
          <a:srcRect b="8073" l="45954" r="29353" t="44881"/>
          <a:stretch/>
        </p:blipFill>
        <p:spPr>
          <a:xfrm>
            <a:off x="3838425" y="2016725"/>
            <a:ext cx="2621449" cy="2388674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4"/>
          <p:cNvSpPr/>
          <p:nvPr/>
        </p:nvSpPr>
        <p:spPr>
          <a:xfrm>
            <a:off x="5148347" y="2818122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34"/>
          <p:cNvSpPr/>
          <p:nvPr/>
        </p:nvSpPr>
        <p:spPr>
          <a:xfrm>
            <a:off x="5723200" y="3406404"/>
            <a:ext cx="548700" cy="5487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Optimal policy when R(s) &gt; 0</a:t>
            </a:r>
            <a:endParaRPr/>
          </a:p>
        </p:txBody>
      </p:sp>
      <p:sp>
        <p:nvSpPr>
          <p:cNvPr id="223" name="Google Shape;223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Life is a feast! Avoid </a:t>
            </a:r>
            <a:r>
              <a:rPr b="1" lang="en"/>
              <a:t>both</a:t>
            </a:r>
            <a:r>
              <a:rPr lang="en"/>
              <a:t> </a:t>
            </a:r>
            <a:r>
              <a:rPr lang="en"/>
              <a:t>terminal states and keep on truckin’ forever.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Need exponential discounting to assure convergence of U</a:t>
            </a:r>
            <a:r>
              <a:rPr baseline="-25000" lang="en"/>
              <a:t>h</a:t>
            </a:r>
            <a:r>
              <a:rPr lang="en"/>
              <a:t>.</a:t>
            </a:r>
            <a:endParaRPr/>
          </a:p>
        </p:txBody>
      </p:sp>
      <p:sp>
        <p:nvSpPr>
          <p:cNvPr id="224" name="Google Shape;224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25" name="Google Shape;225;p35"/>
          <p:cNvGrpSpPr/>
          <p:nvPr/>
        </p:nvGrpSpPr>
        <p:grpSpPr>
          <a:xfrm>
            <a:off x="3167150" y="2312500"/>
            <a:ext cx="2711224" cy="2482575"/>
            <a:chOff x="3548150" y="1931500"/>
            <a:chExt cx="2711224" cy="2482575"/>
          </a:xfrm>
        </p:grpSpPr>
        <p:pic>
          <p:nvPicPr>
            <p:cNvPr id="226" name="Google Shape;226;p35"/>
            <p:cNvPicPr preferRelativeResize="0"/>
            <p:nvPr/>
          </p:nvPicPr>
          <p:blipFill rotWithShape="1">
            <a:blip r:embed="rId3">
              <a:alphaModFix/>
            </a:blip>
            <a:srcRect b="7872" l="74078" r="2181" t="46677"/>
            <a:stretch/>
          </p:blipFill>
          <p:spPr>
            <a:xfrm>
              <a:off x="3548150" y="1931500"/>
              <a:ext cx="2711224" cy="24825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7" name="Google Shape;227;p35"/>
            <p:cNvSpPr/>
            <p:nvPr/>
          </p:nvSpPr>
          <p:spPr>
            <a:xfrm>
              <a:off x="4939097" y="2077097"/>
              <a:ext cx="548700" cy="548700"/>
            </a:xfrm>
            <a:prstGeom prst="ellipse">
              <a:avLst/>
            </a:prstGeom>
            <a:solidFill>
              <a:srgbClr val="0000FF">
                <a:alpha val="317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35"/>
            <p:cNvSpPr/>
            <p:nvPr/>
          </p:nvSpPr>
          <p:spPr>
            <a:xfrm>
              <a:off x="5588407" y="3336647"/>
              <a:ext cx="548700" cy="548700"/>
            </a:xfrm>
            <a:prstGeom prst="ellipse">
              <a:avLst/>
            </a:prstGeom>
            <a:solidFill>
              <a:srgbClr val="0000FF">
                <a:alpha val="317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35"/>
            <p:cNvSpPr/>
            <p:nvPr/>
          </p:nvSpPr>
          <p:spPr>
            <a:xfrm>
              <a:off x="4956532" y="2704472"/>
              <a:ext cx="548700" cy="548700"/>
            </a:xfrm>
            <a:prstGeom prst="ellipse">
              <a:avLst/>
            </a:prstGeom>
            <a:solidFill>
              <a:srgbClr val="0000FF">
                <a:alpha val="3179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Policies</a:t>
            </a:r>
            <a:endParaRPr/>
          </a:p>
        </p:txBody>
      </p:sp>
      <p:sp>
        <p:nvSpPr>
          <p:cNvPr id="235" name="Google Shape;235;p36"/>
          <p:cNvSpPr txBox="1"/>
          <p:nvPr>
            <p:ph idx="1" type="body"/>
          </p:nvPr>
        </p:nvSpPr>
        <p:spPr>
          <a:xfrm>
            <a:off x="311700" y="1152475"/>
            <a:ext cx="8520600" cy="39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policy </a:t>
            </a:r>
            <a:r>
              <a:rPr lang="en"/>
              <a:t>π</a:t>
            </a:r>
            <a:r>
              <a:rPr lang="en"/>
              <a:t>(s) maps states to actions and fully defines an agent’s behavior.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utility of a state under policy π is the expected total discounted reward: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U</a:t>
            </a:r>
            <a:r>
              <a:rPr baseline="30000" lang="en"/>
              <a:t>π</a:t>
            </a:r>
            <a:r>
              <a:rPr lang="en"/>
              <a:t>(s) = E  ∑</a:t>
            </a:r>
            <a:r>
              <a:rPr baseline="-25000" lang="en"/>
              <a:t>t=0</a:t>
            </a:r>
            <a:r>
              <a:rPr lang="en"/>
              <a:t> </a:t>
            </a:r>
            <a:r>
              <a:rPr lang="en"/>
              <a:t>𝛾</a:t>
            </a:r>
            <a:r>
              <a:rPr baseline="30000" lang="en"/>
              <a:t>t</a:t>
            </a:r>
            <a:r>
              <a:rPr lang="en"/>
              <a:t>R(S</a:t>
            </a:r>
            <a:r>
              <a:rPr baseline="-25000" lang="en"/>
              <a:t>t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b="1" lang="en"/>
              <a:t>optimal policy</a:t>
            </a:r>
            <a:r>
              <a:rPr lang="en"/>
              <a:t> </a:t>
            </a:r>
            <a:r>
              <a:rPr lang="en"/>
              <a:t>π</a:t>
            </a:r>
            <a:r>
              <a:rPr baseline="30000" lang="en"/>
              <a:t>*</a:t>
            </a:r>
            <a:r>
              <a:rPr lang="en"/>
              <a:t>(s) is argmax U</a:t>
            </a:r>
            <a:r>
              <a:rPr baseline="30000" lang="en"/>
              <a:t>π</a:t>
            </a:r>
            <a:r>
              <a:rPr lang="en"/>
              <a:t>(s).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By the principle of maximum expected utility, π</a:t>
            </a:r>
            <a:r>
              <a:rPr baseline="30000" lang="en"/>
              <a:t>*</a:t>
            </a:r>
            <a:r>
              <a:rPr lang="en"/>
              <a:t>(s) = argmax ∑</a:t>
            </a:r>
            <a:r>
              <a:rPr baseline="-25000" lang="en"/>
              <a:t>s’</a:t>
            </a:r>
            <a:r>
              <a:rPr lang="en"/>
              <a:t> P(s’ | s,a) ∙ U(s’)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So the true utility of a state is U</a:t>
            </a:r>
            <a:r>
              <a:rPr baseline="30000" lang="en"/>
              <a:t>π*</a:t>
            </a:r>
            <a:r>
              <a:rPr lang="en"/>
              <a:t>(s).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Note the circularity: π</a:t>
            </a:r>
            <a:r>
              <a:rPr baseline="30000" lang="en"/>
              <a:t>*</a:t>
            </a:r>
            <a:r>
              <a:rPr lang="en"/>
              <a:t> depends on U, and U depends on π</a:t>
            </a:r>
            <a:r>
              <a:rPr baseline="30000" lang="en"/>
              <a:t>*</a:t>
            </a:r>
            <a:r>
              <a:rPr lang="en"/>
              <a:t>.</a:t>
            </a:r>
            <a:endParaRPr/>
          </a:p>
        </p:txBody>
      </p:sp>
      <p:sp>
        <p:nvSpPr>
          <p:cNvPr id="236" name="Google Shape;236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7" name="Google Shape;237;p36"/>
          <p:cNvSpPr/>
          <p:nvPr/>
        </p:nvSpPr>
        <p:spPr>
          <a:xfrm>
            <a:off x="1858519" y="2146547"/>
            <a:ext cx="1296000" cy="624000"/>
          </a:xfrm>
          <a:prstGeom prst="bracketPair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36"/>
          <p:cNvSpPr txBox="1"/>
          <p:nvPr/>
        </p:nvSpPr>
        <p:spPr>
          <a:xfrm>
            <a:off x="1988827" y="2023110"/>
            <a:ext cx="404700" cy="3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∞</a:t>
            </a:r>
            <a:endParaRPr/>
          </a:p>
        </p:txBody>
      </p:sp>
      <p:sp>
        <p:nvSpPr>
          <p:cNvPr id="239" name="Google Shape;239;p36"/>
          <p:cNvSpPr txBox="1"/>
          <p:nvPr/>
        </p:nvSpPr>
        <p:spPr>
          <a:xfrm>
            <a:off x="3497575" y="3377950"/>
            <a:ext cx="370200" cy="32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π</a:t>
            </a:r>
            <a:endParaRPr/>
          </a:p>
        </p:txBody>
      </p:sp>
      <p:sp>
        <p:nvSpPr>
          <p:cNvPr id="240" name="Google Shape;240;p36"/>
          <p:cNvSpPr txBox="1"/>
          <p:nvPr/>
        </p:nvSpPr>
        <p:spPr>
          <a:xfrm>
            <a:off x="5958850" y="3960881"/>
            <a:ext cx="445800" cy="2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True utilities when R(s) = -0.04 and 𝛾=1</a:t>
            </a:r>
            <a:endParaRPr/>
          </a:p>
        </p:txBody>
      </p:sp>
      <p:sp>
        <p:nvSpPr>
          <p:cNvPr id="246" name="Google Shape;246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47" name="Google Shape;247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9888" y="1303975"/>
            <a:ext cx="4733925" cy="3752850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37"/>
          <p:cNvSpPr/>
          <p:nvPr/>
        </p:nvSpPr>
        <p:spPr>
          <a:xfrm>
            <a:off x="4990902" y="3682753"/>
            <a:ext cx="709500" cy="7095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37"/>
          <p:cNvSpPr/>
          <p:nvPr/>
        </p:nvSpPr>
        <p:spPr>
          <a:xfrm>
            <a:off x="3924102" y="3682753"/>
            <a:ext cx="709500" cy="709500"/>
          </a:xfrm>
          <a:prstGeom prst="ellipse">
            <a:avLst/>
          </a:prstGeom>
          <a:solidFill>
            <a:srgbClr val="0000FF">
              <a:alpha val="317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55" name="Google Shape;255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65625" y="193550"/>
            <a:ext cx="5772150" cy="481965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8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257" name="Google Shape;257;p38"/>
          <p:cNvSpPr txBox="1"/>
          <p:nvPr/>
        </p:nvSpPr>
        <p:spPr>
          <a:xfrm>
            <a:off x="4181850" y="183650"/>
            <a:ext cx="3636300" cy="9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Life of a college student: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</a:t>
            </a:r>
            <a:r>
              <a:rPr lang="en" sz="2400"/>
              <a:t> Markovian process.</a:t>
            </a:r>
            <a:endParaRPr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63" name="Google Shape;263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95400"/>
            <a:ext cx="8658225" cy="326707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39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265" name="Google Shape;265;p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Transition probabilities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1" name="Google Shape;271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582025" cy="42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40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78" name="Google Shape;278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556226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41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280" name="Google Shape;280;p41"/>
          <p:cNvSpPr txBox="1"/>
          <p:nvPr/>
        </p:nvSpPr>
        <p:spPr>
          <a:xfrm>
            <a:off x="4505700" y="390900"/>
            <a:ext cx="3943200" cy="70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0000"/>
                </a:solidFill>
              </a:rPr>
              <a:t>Reward R(s) for each state</a:t>
            </a:r>
            <a:endParaRPr sz="2400">
              <a:solidFill>
                <a:srgbClr val="FF0000"/>
              </a:solidFill>
            </a:endParaRPr>
          </a:p>
        </p:txBody>
      </p:sp>
      <p:sp>
        <p:nvSpPr>
          <p:cNvPr id="281" name="Google Shape;281;p41"/>
          <p:cNvSpPr txBox="1"/>
          <p:nvPr/>
        </p:nvSpPr>
        <p:spPr>
          <a:xfrm>
            <a:off x="6192775" y="1447050"/>
            <a:ext cx="2016300" cy="141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A Markovian reward problem.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Utility of states and actions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Assume that every state </a:t>
            </a:r>
            <a:r>
              <a:rPr i="1" lang="en"/>
              <a:t>s</a:t>
            </a:r>
            <a:r>
              <a:rPr lang="en"/>
              <a:t> has a fixed utility given by U(</a:t>
            </a:r>
            <a:r>
              <a:rPr i="1" lang="en"/>
              <a:t>s</a:t>
            </a:r>
            <a:r>
              <a:rPr lang="en"/>
              <a:t>).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Actions are stochastic, so the result of an action can be any of several states.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</a:t>
            </a:r>
            <a:r>
              <a:rPr b="1" lang="en"/>
              <a:t>transition model</a:t>
            </a:r>
            <a:r>
              <a:rPr lang="en"/>
              <a:t> describes the probabilities of the possible successor states given an action a and evidence </a:t>
            </a:r>
            <a:r>
              <a:rPr b="1" lang="en"/>
              <a:t>e </a:t>
            </a:r>
            <a:r>
              <a:rPr lang="en"/>
              <a:t>about the world state:  P(Result(a) = s’ | a,</a:t>
            </a:r>
            <a:r>
              <a:rPr b="1" lang="en"/>
              <a:t>e</a:t>
            </a:r>
            <a:r>
              <a:rPr lang="en"/>
              <a:t>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The </a:t>
            </a:r>
            <a:r>
              <a:rPr b="1" lang="en"/>
              <a:t>expected utility</a:t>
            </a:r>
            <a:r>
              <a:rPr lang="en"/>
              <a:t> of an action can be calculated as follows: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E[U(a|e)] = ∑</a:t>
            </a:r>
            <a:r>
              <a:rPr baseline="-25000" lang="en"/>
              <a:t>s’</a:t>
            </a:r>
            <a:r>
              <a:rPr lang="en"/>
              <a:t> P(Result(a)=s’ | a,</a:t>
            </a:r>
            <a:r>
              <a:rPr b="1" lang="en"/>
              <a:t>e</a:t>
            </a:r>
            <a:r>
              <a:rPr lang="en"/>
              <a:t>) ∙ U(s’)</a:t>
            </a:r>
            <a:endParaRPr/>
          </a:p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87" name="Google Shape;287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529942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42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289" name="Google Shape;289;p42"/>
          <p:cNvSpPr txBox="1"/>
          <p:nvPr/>
        </p:nvSpPr>
        <p:spPr>
          <a:xfrm>
            <a:off x="5376650" y="528075"/>
            <a:ext cx="3573000" cy="133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True utility of each state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when 𝛾 = 0 is just the reward R(s).</a:t>
            </a:r>
            <a:endParaRPr sz="24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95" name="Google Shape;295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" y="96774"/>
            <a:ext cx="5380415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43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297" name="Google Shape;297;p43"/>
          <p:cNvSpPr txBox="1"/>
          <p:nvPr/>
        </p:nvSpPr>
        <p:spPr>
          <a:xfrm>
            <a:off x="5376650" y="528075"/>
            <a:ext cx="3573000" cy="9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True utility of each state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when 𝛾 = 0.9</a:t>
            </a:r>
            <a:endParaRPr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3" name="Google Shape;303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594460" cy="483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44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305" name="Google Shape;305;p44"/>
          <p:cNvSpPr txBox="1"/>
          <p:nvPr/>
        </p:nvSpPr>
        <p:spPr>
          <a:xfrm>
            <a:off x="5376650" y="528075"/>
            <a:ext cx="3644400" cy="9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True utility of each state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when 𝛾 = 1 (no discount).</a:t>
            </a:r>
            <a:endParaRPr sz="24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4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 Optimal Policies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Value Iteration</a:t>
            </a:r>
            <a:endParaRPr/>
          </a:p>
        </p:txBody>
      </p:sp>
      <p:sp>
        <p:nvSpPr>
          <p:cNvPr id="311" name="Google Shape;311;p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Bellman equation</a:t>
            </a:r>
            <a:endParaRPr/>
          </a:p>
        </p:txBody>
      </p:sp>
      <p:sp>
        <p:nvSpPr>
          <p:cNvPr id="317" name="Google Shape;317;p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state’s utility depends in part on the utilities of its successor states.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This is expressed by the Bellman equation, which defines U(s) in terms of U(s’):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U(s) = R(s) + 𝛾 </a:t>
            </a:r>
            <a:r>
              <a:rPr lang="en"/>
              <a:t>max</a:t>
            </a:r>
            <a:r>
              <a:rPr baseline="-25000" lang="en"/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s,a) ∙ U(s’)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Example: for state (1,1) in our simple MDP: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U(1,1) = -0.04 + 𝛾 max [ 0.8 U(1,2) + 0.1 U(2,1) + 0.1 U(1,1),		</a:t>
            </a:r>
            <a:r>
              <a:rPr i="1" lang="en">
                <a:solidFill>
                  <a:srgbClr val="FF0000"/>
                </a:solidFill>
              </a:rPr>
              <a:t>(Up)</a:t>
            </a:r>
            <a:br>
              <a:rPr lang="en"/>
            </a:br>
            <a:r>
              <a:rPr lang="en"/>
              <a:t>					   0.9 U(1,1) + 0.1 U(1,2),					</a:t>
            </a:r>
            <a:r>
              <a:rPr i="1" lang="en">
                <a:solidFill>
                  <a:srgbClr val="FF0000"/>
                </a:solidFill>
              </a:rPr>
              <a:t>(Left)</a:t>
            </a:r>
            <a:br>
              <a:rPr lang="en"/>
            </a:br>
            <a:r>
              <a:rPr lang="en"/>
              <a:t>					   0.9 U(1,1) + 0.1 U(2,1),					</a:t>
            </a:r>
            <a:r>
              <a:rPr i="1" lang="en">
                <a:solidFill>
                  <a:srgbClr val="FF0000"/>
                </a:solidFill>
              </a:rPr>
              <a:t>(Down)</a:t>
            </a:r>
            <a:br>
              <a:rPr lang="en"/>
            </a:br>
            <a:r>
              <a:rPr lang="en"/>
              <a:t>					   0.8 U(2,1) + 0.1 U(1,2) + 0.1 U(1,1) ]		</a:t>
            </a:r>
            <a:r>
              <a:rPr i="1" lang="en">
                <a:solidFill>
                  <a:srgbClr val="FF0000"/>
                </a:solidFill>
              </a:rPr>
              <a:t>(Right)</a:t>
            </a:r>
            <a:endParaRPr i="1">
              <a:solidFill>
                <a:srgbClr val="FF0000"/>
              </a:solidFill>
            </a:endParaRPr>
          </a:p>
        </p:txBody>
      </p:sp>
      <p:sp>
        <p:nvSpPr>
          <p:cNvPr id="318" name="Google Shape;318;p4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9" name="Google Shape;319;p46"/>
          <p:cNvSpPr/>
          <p:nvPr/>
        </p:nvSpPr>
        <p:spPr>
          <a:xfrm>
            <a:off x="3044950" y="2247900"/>
            <a:ext cx="2050500" cy="393600"/>
          </a:xfrm>
          <a:prstGeom prst="bracketPair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25" name="Google Shape;325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5559940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47"/>
          <p:cNvSpPr txBox="1"/>
          <p:nvPr/>
        </p:nvSpPr>
        <p:spPr>
          <a:xfrm>
            <a:off x="5287525" y="4670300"/>
            <a:ext cx="3184800" cy="29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Figure from David Silver, University College London.</a:t>
            </a:r>
            <a:endParaRPr sz="1000"/>
          </a:p>
        </p:txBody>
      </p:sp>
      <p:sp>
        <p:nvSpPr>
          <p:cNvPr id="327" name="Google Shape;327;p47"/>
          <p:cNvSpPr txBox="1"/>
          <p:nvPr/>
        </p:nvSpPr>
        <p:spPr>
          <a:xfrm>
            <a:off x="5671575" y="946400"/>
            <a:ext cx="2914800" cy="10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Bellman Equation</a:t>
            </a:r>
            <a:endParaRPr sz="24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Value iteration</a:t>
            </a:r>
            <a:endParaRPr/>
          </a:p>
        </p:txBody>
      </p:sp>
      <p:sp>
        <p:nvSpPr>
          <p:cNvPr id="333" name="Google Shape;333;p4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Bellman equation describes a steady state for U.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We can reach that state by an iterative computation called </a:t>
            </a:r>
            <a:r>
              <a:rPr b="1" lang="en"/>
              <a:t>value iteration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Let U</a:t>
            </a:r>
            <a:r>
              <a:rPr baseline="-25000" lang="en"/>
              <a:t>i</a:t>
            </a:r>
            <a:r>
              <a:rPr lang="en"/>
              <a:t>(s) be the utility of state s on the </a:t>
            </a:r>
            <a:r>
              <a:rPr i="1" lang="en"/>
              <a:t>i</a:t>
            </a:r>
            <a:r>
              <a:rPr lang="en"/>
              <a:t>th iteration.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Bellman update: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</a:t>
            </a:r>
            <a:r>
              <a:rPr baseline="-25000" lang="en"/>
              <a:t>i+1</a:t>
            </a:r>
            <a:r>
              <a:rPr lang="en"/>
              <a:t>(s) ← </a:t>
            </a:r>
            <a:r>
              <a:rPr lang="en"/>
              <a:t>R(s) + 𝛾 max</a:t>
            </a:r>
            <a:r>
              <a:rPr baseline="-25000" lang="en"/>
              <a:t>a</a:t>
            </a:r>
            <a:r>
              <a:rPr lang="en"/>
              <a:t>  ∑</a:t>
            </a:r>
            <a:r>
              <a:rPr baseline="-25000" lang="en"/>
              <a:t>s’</a:t>
            </a:r>
            <a:r>
              <a:rPr lang="en"/>
              <a:t> P(s’ | s,a) ∙ U</a:t>
            </a:r>
            <a:r>
              <a:rPr baseline="-25000" lang="en"/>
              <a:t>i</a:t>
            </a:r>
            <a:r>
              <a:rPr lang="en"/>
              <a:t>(s’)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Value iteration is guaranteed to converge to a unique solution U</a:t>
            </a:r>
            <a:r>
              <a:rPr baseline="30000" lang="en"/>
              <a:t>*</a:t>
            </a:r>
            <a:r>
              <a:rPr lang="en"/>
              <a:t>.</a:t>
            </a:r>
            <a:br>
              <a:rPr lang="en"/>
            </a:br>
            <a:r>
              <a:rPr lang="en"/>
              <a:t>A policy π</a:t>
            </a:r>
            <a:r>
              <a:rPr baseline="30000" lang="en"/>
              <a:t>*</a:t>
            </a:r>
            <a:r>
              <a:rPr lang="en"/>
              <a:t>(s) that uses U</a:t>
            </a:r>
            <a:r>
              <a:rPr baseline="30000" lang="en"/>
              <a:t>*</a:t>
            </a:r>
            <a:r>
              <a:rPr lang="en"/>
              <a:t> to evaluate actions will be an optimal policy.</a:t>
            </a:r>
            <a:endParaRPr/>
          </a:p>
        </p:txBody>
      </p:sp>
      <p:sp>
        <p:nvSpPr>
          <p:cNvPr id="334" name="Google Shape;334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35" name="Google Shape;335;p48"/>
          <p:cNvSpPr/>
          <p:nvPr/>
        </p:nvSpPr>
        <p:spPr>
          <a:xfrm>
            <a:off x="3345168" y="3260606"/>
            <a:ext cx="2050500" cy="393600"/>
          </a:xfrm>
          <a:prstGeom prst="bracketPair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Evolution of utilities during value iteration</a:t>
            </a:r>
            <a:endParaRPr/>
          </a:p>
        </p:txBody>
      </p:sp>
      <p:sp>
        <p:nvSpPr>
          <p:cNvPr id="341" name="Google Shape;341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42" name="Google Shape;342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1200" y="1046150"/>
            <a:ext cx="51816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49"/>
          <p:cNvSpPr txBox="1"/>
          <p:nvPr/>
        </p:nvSpPr>
        <p:spPr>
          <a:xfrm>
            <a:off x="3819900" y="3147825"/>
            <a:ext cx="2818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Rewards are propagating backward from (4,3) toward (1,1).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Heavy discounting speeds convergence</a:t>
            </a:r>
            <a:endParaRPr/>
          </a:p>
        </p:txBody>
      </p:sp>
      <p:sp>
        <p:nvSpPr>
          <p:cNvPr id="349" name="Google Shape;349;p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0" name="Google Shape;350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5675" y="1299038"/>
            <a:ext cx="5181600" cy="3629025"/>
          </a:xfrm>
          <a:prstGeom prst="rect">
            <a:avLst/>
          </a:prstGeom>
          <a:noFill/>
          <a:ln>
            <a:noFill/>
          </a:ln>
        </p:spPr>
      </p:pic>
      <p:sp>
        <p:nvSpPr>
          <p:cNvPr id="351" name="Google Shape;351;p50"/>
          <p:cNvSpPr txBox="1"/>
          <p:nvPr/>
        </p:nvSpPr>
        <p:spPr>
          <a:xfrm>
            <a:off x="6206500" y="1371600"/>
            <a:ext cx="1158900" cy="12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0000"/>
                </a:solidFill>
              </a:rPr>
              <a:t>Max error is c ∙ R</a:t>
            </a:r>
            <a:r>
              <a:rPr baseline="-25000" lang="en">
                <a:solidFill>
                  <a:srgbClr val="FF0000"/>
                </a:solidFill>
              </a:rPr>
              <a:t>max</a:t>
            </a:r>
            <a:r>
              <a:rPr lang="en">
                <a:solidFill>
                  <a:srgbClr val="FF0000"/>
                </a:solidFill>
              </a:rPr>
              <a:t>.</a:t>
            </a:r>
            <a:endParaRPr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 often converges before utility does</a:t>
            </a:r>
            <a:endParaRPr/>
          </a:p>
        </p:txBody>
      </p:sp>
      <p:sp>
        <p:nvSpPr>
          <p:cNvPr id="357" name="Google Shape;357;p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8" name="Google Shape;358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5725" y="1251013"/>
            <a:ext cx="5181600" cy="362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Principle of Maximum Expected Utility (MEU)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principle of MEU says that a rational agent should choose the action that maximizes the expected utility: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</a:t>
            </a:r>
            <a:r>
              <a:rPr i="1" lang="en"/>
              <a:t>a</a:t>
            </a:r>
            <a:r>
              <a:rPr i="1" lang="en"/>
              <a:t>ction</a:t>
            </a:r>
            <a:r>
              <a:rPr lang="en"/>
              <a:t> = argmax E[U(a|</a:t>
            </a:r>
            <a:r>
              <a:rPr b="1" lang="en"/>
              <a:t>e</a:t>
            </a:r>
            <a:r>
              <a:rPr lang="en"/>
              <a:t>)]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br>
              <a:rPr lang="en"/>
            </a:br>
            <a:r>
              <a:rPr lang="en"/>
              <a:t>Even though actions are stochastic, and there may be a wide variety of environments (described by evidence </a:t>
            </a:r>
            <a:r>
              <a:rPr b="1" lang="en"/>
              <a:t>e</a:t>
            </a:r>
            <a:r>
              <a:rPr lang="en"/>
              <a:t>), an agent that  acts rationally will produce the best possible performance when averaged over all environments.</a:t>
            </a:r>
            <a:endParaRPr/>
          </a:p>
        </p:txBody>
      </p:sp>
      <p:sp>
        <p:nvSpPr>
          <p:cNvPr id="76" name="Google Shape;7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6"/>
          <p:cNvSpPr txBox="1"/>
          <p:nvPr/>
        </p:nvSpPr>
        <p:spPr>
          <a:xfrm>
            <a:off x="2013800" y="2230475"/>
            <a:ext cx="366300" cy="3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364" name="Google Shape;364;p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Rational agents act in a way that maximizes the expected utility.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Markov decision processes (MDPs) combine fully visible states with </a:t>
            </a:r>
            <a:r>
              <a:rPr lang="en"/>
              <a:t>stochastic actions and additive rewards.</a:t>
            </a:r>
            <a:br>
              <a:rPr lang="en"/>
            </a:b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Value iteration calculates the true utility of every state in an MDP by iterative Bellman updates. This lets us find the optimal policy.</a:t>
            </a:r>
            <a:endParaRPr/>
          </a:p>
        </p:txBody>
      </p:sp>
      <p:sp>
        <p:nvSpPr>
          <p:cNvPr id="365" name="Google Shape;365;p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Utility theory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Utility theory offers a way to think about utility in terms of preferences between possible outcomes.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≻ B means the agent prefers A over B</a:t>
            </a:r>
            <a:endParaRPr/>
          </a:p>
          <a:p>
            <a:pPr indent="45720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∼ B means the agent is indifferent between A and B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The </a:t>
            </a:r>
            <a:r>
              <a:rPr b="1" lang="en"/>
              <a:t>six axioms of utility theory</a:t>
            </a:r>
            <a:r>
              <a:rPr lang="en"/>
              <a:t> define constraints on preferences that a rational agent must obey. Violating any constraint can lead to non-optimal (irrational) behavior.</a:t>
            </a:r>
            <a:endParaRPr/>
          </a:p>
        </p:txBody>
      </p:sp>
      <p:sp>
        <p:nvSpPr>
          <p:cNvPr id="84" name="Google Shape;8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1: Orderability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any two outcomes A and B, exactly one of the following holds: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≻ B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∼ B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 ≺ B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2: Transitivity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</a:t>
            </a:r>
            <a:r>
              <a:rPr lang="en"/>
              <a:t>A ≻ B and B ≻ C then it must be the case that A ≻ C.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What if an agent doesn’t obey this? Suppose some agent had A ≻ B and B ≻ C but C ≻ A. Then we could take all its money. Assume the agent has A.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Offer to trade C for “A plus one cent”.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Offer to trade B for “C plus one cent”.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Offer to trade A for “B plus one cent.”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Repeat until all the agent’s money is gone.</a:t>
            </a:r>
            <a:endParaRPr/>
          </a:p>
        </p:txBody>
      </p:sp>
      <p:sp>
        <p:nvSpPr>
          <p:cNvPr id="98" name="Google Shape;9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3: Continuity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Define a </a:t>
            </a:r>
            <a:r>
              <a:rPr b="1" lang="en"/>
              <a:t>lottery</a:t>
            </a:r>
            <a:r>
              <a:rPr lang="en"/>
              <a:t> L as a set of outcomes and probabilities: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L = [p</a:t>
            </a:r>
            <a:r>
              <a:rPr baseline="-25000" lang="en"/>
              <a:t>1</a:t>
            </a:r>
            <a:r>
              <a:rPr lang="en"/>
              <a:t>, S</a:t>
            </a:r>
            <a:r>
              <a:rPr baseline="-25000" lang="en"/>
              <a:t>1</a:t>
            </a:r>
            <a:r>
              <a:rPr lang="en"/>
              <a:t>;  p</a:t>
            </a:r>
            <a:r>
              <a:rPr baseline="-25000" lang="en"/>
              <a:t>2</a:t>
            </a:r>
            <a:r>
              <a:rPr lang="en"/>
              <a:t>, S</a:t>
            </a:r>
            <a:r>
              <a:rPr baseline="-25000" lang="en"/>
              <a:t>2</a:t>
            </a:r>
            <a:r>
              <a:rPr lang="en"/>
              <a:t>; … p</a:t>
            </a:r>
            <a:r>
              <a:rPr baseline="-25000" lang="en"/>
              <a:t>n</a:t>
            </a:r>
            <a:r>
              <a:rPr lang="en"/>
              <a:t>, S</a:t>
            </a:r>
            <a:r>
              <a:rPr baseline="-25000" lang="en"/>
              <a:t>n</a:t>
            </a:r>
            <a:r>
              <a:rPr lang="en"/>
              <a:t>] where ∑</a:t>
            </a:r>
            <a:r>
              <a:rPr baseline="-25000" lang="en"/>
              <a:t>i</a:t>
            </a:r>
            <a:r>
              <a:rPr lang="en"/>
              <a:t> p</a:t>
            </a:r>
            <a:r>
              <a:rPr baseline="-25000" lang="en"/>
              <a:t>i</a:t>
            </a:r>
            <a:r>
              <a:rPr lang="en"/>
              <a:t> = 1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If </a:t>
            </a:r>
            <a:r>
              <a:rPr lang="en"/>
              <a:t>A ≻ B ≻ C then there is some lottery given by a weighted mixture of A and C outcomes that is equivalent to B, i.e., the agent is indifferent between it and B.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Formally, there exists a p such that [p, A;  1-p, C] ∼ B.</a:t>
            </a:r>
            <a:endParaRPr/>
          </a:p>
        </p:txBody>
      </p:sp>
      <p:sp>
        <p:nvSpPr>
          <p:cNvPr id="105" name="Google Shape;10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Constraint 4: Substitutability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 agent is indifferent between two lotteries A and B, then it is indifferent to two more complex lotteries that are the same except for B being substituted for A.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Formally, if </a:t>
            </a:r>
            <a:r>
              <a:rPr lang="en"/>
              <a:t>A ∼ B then [p, A; 1-p, C] ∼ [p, B; 1-p, C]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This also holds if we replace ∼ by ≻.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